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Heebo Light" pitchFamily="2" charset="-79"/>
      <p:regular r:id="rId12"/>
    </p:embeddedFont>
    <p:embeddedFont>
      <p:font typeface="Montserrat" panose="00000500000000000000"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10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432923"/>
            <a:ext cx="4869061" cy="3363754"/>
          </a:xfrm>
          <a:prstGeom prst="rect">
            <a:avLst/>
          </a:prstGeom>
        </p:spPr>
      </p:pic>
      <p:sp>
        <p:nvSpPr>
          <p:cNvPr id="4" name="Text 0"/>
          <p:cNvSpPr/>
          <p:nvPr/>
        </p:nvSpPr>
        <p:spPr>
          <a:xfrm>
            <a:off x="6350437" y="1187768"/>
            <a:ext cx="7415927" cy="3193971"/>
          </a:xfrm>
          <a:prstGeom prst="rect">
            <a:avLst/>
          </a:prstGeom>
          <a:noFill/>
          <a:ln/>
        </p:spPr>
        <p:txBody>
          <a:bodyPr wrap="square" lIns="0" tIns="0" rIns="0" bIns="0" rtlCol="0" anchor="t"/>
          <a:lstStyle/>
          <a:p>
            <a:pPr marL="0" indent="0">
              <a:lnSpc>
                <a:spcPts val="8350"/>
              </a:lnSpc>
              <a:buNone/>
            </a:pPr>
            <a:r>
              <a:rPr lang="en-US" sz="6700" dirty="0">
                <a:solidFill>
                  <a:srgbClr val="F2F0F4"/>
                </a:solidFill>
                <a:latin typeface="Montserrat" pitchFamily="34" charset="0"/>
                <a:ea typeface="Montserrat" pitchFamily="34" charset="-122"/>
                <a:cs typeface="Montserrat" pitchFamily="34" charset="-120"/>
              </a:rPr>
              <a:t>The Marquee Tag: A Blast from the Past</a:t>
            </a:r>
            <a:endParaRPr lang="en-US" sz="6700" dirty="0"/>
          </a:p>
        </p:txBody>
      </p:sp>
      <p:sp>
        <p:nvSpPr>
          <p:cNvPr id="5" name="Text 1"/>
          <p:cNvSpPr/>
          <p:nvPr/>
        </p:nvSpPr>
        <p:spPr>
          <a:xfrm>
            <a:off x="6350437" y="4752023"/>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 The `` tag is a legacy HTML element that was popular in the early days of the web for creating scrolling text effects. While still supported by browsers, it's generally not recommended for modern web design.</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002393"/>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Usage and Syntax</a:t>
            </a:r>
            <a:endParaRPr lang="en-US" sz="4850" dirty="0"/>
          </a:p>
        </p:txBody>
      </p:sp>
      <p:sp>
        <p:nvSpPr>
          <p:cNvPr id="3" name="Text 1"/>
          <p:cNvSpPr/>
          <p:nvPr/>
        </p:nvSpPr>
        <p:spPr>
          <a:xfrm>
            <a:off x="864037" y="3267670"/>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 The `` tag is used to create scrolling text. It takes a single text content. You can use the `direction` attribute to specify the scrolling direction: `left`, `right`, `up`, or `down`. The `behavior` attribute can be set to `scroll`, `slide`, or `alternate`.</a:t>
            </a:r>
            <a:endParaRPr lang="en-US" sz="1900" dirty="0"/>
          </a:p>
        </p:txBody>
      </p:sp>
      <p:sp>
        <p:nvSpPr>
          <p:cNvPr id="4" name="Text 2"/>
          <p:cNvSpPr/>
          <p:nvPr/>
        </p:nvSpPr>
        <p:spPr>
          <a:xfrm>
            <a:off x="864037" y="45822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Scroll</a:t>
            </a:r>
            <a:endParaRPr lang="en-US" sz="2400" dirty="0"/>
          </a:p>
        </p:txBody>
      </p:sp>
      <p:sp>
        <p:nvSpPr>
          <p:cNvPr id="5" name="Text 3"/>
          <p:cNvSpPr/>
          <p:nvPr/>
        </p:nvSpPr>
        <p:spPr>
          <a:xfrm>
            <a:off x="864037" y="521481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Continuous scrolling in the specified direction.</a:t>
            </a:r>
            <a:endParaRPr lang="en-US" sz="1900" dirty="0"/>
          </a:p>
        </p:txBody>
      </p:sp>
      <p:sp>
        <p:nvSpPr>
          <p:cNvPr id="6" name="Text 4"/>
          <p:cNvSpPr/>
          <p:nvPr/>
        </p:nvSpPr>
        <p:spPr>
          <a:xfrm>
            <a:off x="5372695" y="45822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Slide</a:t>
            </a:r>
            <a:endParaRPr lang="en-US" sz="2400" dirty="0"/>
          </a:p>
        </p:txBody>
      </p:sp>
      <p:sp>
        <p:nvSpPr>
          <p:cNvPr id="7" name="Text 5"/>
          <p:cNvSpPr/>
          <p:nvPr/>
        </p:nvSpPr>
        <p:spPr>
          <a:xfrm>
            <a:off x="5372695" y="521481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The text scrolls once and then stops.</a:t>
            </a:r>
            <a:endParaRPr lang="en-US" sz="1900" dirty="0"/>
          </a:p>
        </p:txBody>
      </p:sp>
      <p:sp>
        <p:nvSpPr>
          <p:cNvPr id="8" name="Text 6"/>
          <p:cNvSpPr/>
          <p:nvPr/>
        </p:nvSpPr>
        <p:spPr>
          <a:xfrm>
            <a:off x="9881354" y="45822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Alternate</a:t>
            </a:r>
            <a:endParaRPr lang="en-US" sz="2400" dirty="0"/>
          </a:p>
        </p:txBody>
      </p:sp>
      <p:sp>
        <p:nvSpPr>
          <p:cNvPr id="9" name="Text 7"/>
          <p:cNvSpPr/>
          <p:nvPr/>
        </p:nvSpPr>
        <p:spPr>
          <a:xfrm>
            <a:off x="9881354" y="521481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The text scrolls back and forth between the start and end points.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700683"/>
            <a:ext cx="4869061" cy="6828234"/>
          </a:xfrm>
          <a:prstGeom prst="rect">
            <a:avLst/>
          </a:prstGeom>
        </p:spPr>
      </p:pic>
      <p:sp>
        <p:nvSpPr>
          <p:cNvPr id="4" name="Text 0"/>
          <p:cNvSpPr/>
          <p:nvPr/>
        </p:nvSpPr>
        <p:spPr>
          <a:xfrm>
            <a:off x="6350437" y="784979"/>
            <a:ext cx="7415927" cy="3086100"/>
          </a:xfrm>
          <a:prstGeom prst="rect">
            <a:avLst/>
          </a:prstGeom>
          <a:noFill/>
          <a:ln/>
        </p:spPr>
        <p:txBody>
          <a:bodyPr wrap="squar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Attributes of the `Marquee` Tag The `Marquee` </a:t>
            </a:r>
            <a:r>
              <a:rPr lang="en-US" sz="4850">
                <a:solidFill>
                  <a:srgbClr val="F2F0F4"/>
                </a:solidFill>
                <a:latin typeface="Montserrat" pitchFamily="34" charset="0"/>
                <a:ea typeface="Montserrat" pitchFamily="34" charset="-122"/>
                <a:cs typeface="Montserrat" pitchFamily="34" charset="-120"/>
              </a:rPr>
              <a:t>tag has </a:t>
            </a:r>
            <a:r>
              <a:rPr lang="en-US" sz="4850" dirty="0">
                <a:solidFill>
                  <a:srgbClr val="F2F0F4"/>
                </a:solidFill>
                <a:latin typeface="Montserrat" pitchFamily="34" charset="0"/>
                <a:ea typeface="Montserrat" pitchFamily="34" charset="-122"/>
                <a:cs typeface="Montserrat" pitchFamily="34" charset="-120"/>
              </a:rPr>
              <a:t>several attributes to customize its behavior:</a:t>
            </a:r>
            <a:endParaRPr lang="en-US" sz="4850" dirty="0"/>
          </a:p>
        </p:txBody>
      </p:sp>
      <p:sp>
        <p:nvSpPr>
          <p:cNvPr id="5" name="Text 1"/>
          <p:cNvSpPr/>
          <p:nvPr/>
        </p:nvSpPr>
        <p:spPr>
          <a:xfrm>
            <a:off x="6350437" y="4241363"/>
            <a:ext cx="7415927" cy="395049"/>
          </a:xfrm>
          <a:prstGeom prst="rect">
            <a:avLst/>
          </a:prstGeom>
          <a:noFill/>
          <a:ln/>
        </p:spPr>
        <p:txBody>
          <a:bodyPr wrap="none" lIns="0" tIns="0" rIns="0" bIns="0" rtlCol="0" anchor="t"/>
          <a:lstStyle/>
          <a:p>
            <a:pPr marL="0" indent="0">
              <a:lnSpc>
                <a:spcPts val="3100"/>
              </a:lnSpc>
              <a:buNone/>
            </a:pPr>
            <a:r>
              <a:rPr lang="en-US" sz="1900" b="1" dirty="0">
                <a:solidFill>
                  <a:srgbClr val="DCD7E5"/>
                </a:solidFill>
                <a:latin typeface="Heebo Light" pitchFamily="34" charset="0"/>
                <a:ea typeface="Heebo Light" pitchFamily="34" charset="-122"/>
                <a:cs typeface="Heebo Light" pitchFamily="34" charset="-120"/>
              </a:rPr>
              <a:t>Direction</a:t>
            </a:r>
            <a:r>
              <a:rPr lang="en-US" sz="1900" dirty="0">
                <a:solidFill>
                  <a:srgbClr val="DCD7E5"/>
                </a:solidFill>
                <a:latin typeface="Heebo Light" pitchFamily="34" charset="0"/>
                <a:ea typeface="Heebo Light" pitchFamily="34" charset="-122"/>
                <a:cs typeface="Heebo Light" pitchFamily="34" charset="-120"/>
              </a:rPr>
              <a:t>Specifies the direction of the scrolling text.</a:t>
            </a:r>
            <a:endParaRPr lang="en-US" sz="1900" dirty="0"/>
          </a:p>
        </p:txBody>
      </p:sp>
      <p:sp>
        <p:nvSpPr>
          <p:cNvPr id="6" name="Text 2"/>
          <p:cNvSpPr/>
          <p:nvPr/>
        </p:nvSpPr>
        <p:spPr>
          <a:xfrm>
            <a:off x="6350437" y="4914067"/>
            <a:ext cx="7415927" cy="395049"/>
          </a:xfrm>
          <a:prstGeom prst="rect">
            <a:avLst/>
          </a:prstGeom>
          <a:noFill/>
          <a:ln/>
        </p:spPr>
        <p:txBody>
          <a:bodyPr wrap="none" lIns="0" tIns="0" rIns="0" bIns="0" rtlCol="0" anchor="t"/>
          <a:lstStyle/>
          <a:p>
            <a:pPr marL="0" indent="0">
              <a:lnSpc>
                <a:spcPts val="3100"/>
              </a:lnSpc>
              <a:buNone/>
            </a:pPr>
            <a:r>
              <a:rPr lang="en-US" sz="1900" b="1" dirty="0">
                <a:solidFill>
                  <a:srgbClr val="DCD7E5"/>
                </a:solidFill>
                <a:latin typeface="Heebo Light" pitchFamily="34" charset="0"/>
                <a:ea typeface="Heebo Light" pitchFamily="34" charset="-122"/>
                <a:cs typeface="Heebo Light" pitchFamily="34" charset="-120"/>
              </a:rPr>
              <a:t>Behavior</a:t>
            </a:r>
            <a:r>
              <a:rPr lang="en-US" sz="1900" dirty="0">
                <a:solidFill>
                  <a:srgbClr val="DCD7E5"/>
                </a:solidFill>
                <a:latin typeface="Heebo Light" pitchFamily="34" charset="0"/>
                <a:ea typeface="Heebo Light" pitchFamily="34" charset="-122"/>
                <a:cs typeface="Heebo Light" pitchFamily="34" charset="-120"/>
              </a:rPr>
              <a:t>Controls how the text scrolls: `scroll`, `slide`, or `alternate`.</a:t>
            </a:r>
            <a:endParaRPr lang="en-US" sz="1900" dirty="0"/>
          </a:p>
        </p:txBody>
      </p:sp>
      <p:sp>
        <p:nvSpPr>
          <p:cNvPr id="7" name="Text 3"/>
          <p:cNvSpPr/>
          <p:nvPr/>
        </p:nvSpPr>
        <p:spPr>
          <a:xfrm>
            <a:off x="6350437" y="5586770"/>
            <a:ext cx="7415927" cy="790099"/>
          </a:xfrm>
          <a:prstGeom prst="rect">
            <a:avLst/>
          </a:prstGeom>
          <a:noFill/>
          <a:ln/>
        </p:spPr>
        <p:txBody>
          <a:bodyPr wrap="square" lIns="0" tIns="0" rIns="0" bIns="0" rtlCol="0" anchor="t"/>
          <a:lstStyle/>
          <a:p>
            <a:pPr marL="0" indent="0">
              <a:lnSpc>
                <a:spcPts val="3100"/>
              </a:lnSpc>
              <a:buNone/>
            </a:pPr>
            <a:r>
              <a:rPr lang="en-US" sz="1900" b="1" dirty="0">
                <a:solidFill>
                  <a:srgbClr val="DCD7E5"/>
                </a:solidFill>
                <a:latin typeface="Heebo Light" pitchFamily="34" charset="0"/>
                <a:ea typeface="Heebo Light" pitchFamily="34" charset="-122"/>
                <a:cs typeface="Heebo Light" pitchFamily="34" charset="-120"/>
              </a:rPr>
              <a:t>Loop</a:t>
            </a:r>
            <a:r>
              <a:rPr lang="en-US" sz="1900" dirty="0">
                <a:solidFill>
                  <a:srgbClr val="DCD7E5"/>
                </a:solidFill>
                <a:latin typeface="Heebo Light" pitchFamily="34" charset="0"/>
                <a:ea typeface="Heebo Light" pitchFamily="34" charset="-122"/>
                <a:cs typeface="Heebo Light" pitchFamily="34" charset="-120"/>
              </a:rPr>
              <a:t>Determines how many times the text scrolls. A value of -1 indicates infinite scrolling.</a:t>
            </a:r>
            <a:endParaRPr lang="en-US" sz="1900" dirty="0"/>
          </a:p>
        </p:txBody>
      </p:sp>
      <p:sp>
        <p:nvSpPr>
          <p:cNvPr id="8" name="Text 4"/>
          <p:cNvSpPr/>
          <p:nvPr/>
        </p:nvSpPr>
        <p:spPr>
          <a:xfrm>
            <a:off x="6350437" y="6654522"/>
            <a:ext cx="7415927" cy="790099"/>
          </a:xfrm>
          <a:prstGeom prst="rect">
            <a:avLst/>
          </a:prstGeom>
          <a:noFill/>
          <a:ln/>
        </p:spPr>
        <p:txBody>
          <a:bodyPr wrap="square" lIns="0" tIns="0" rIns="0" bIns="0" rtlCol="0" anchor="t"/>
          <a:lstStyle/>
          <a:p>
            <a:pPr marL="0" indent="0">
              <a:lnSpc>
                <a:spcPts val="3100"/>
              </a:lnSpc>
              <a:buNone/>
            </a:pPr>
            <a:r>
              <a:rPr lang="en-US" sz="1900" b="1" dirty="0">
                <a:solidFill>
                  <a:srgbClr val="DCD7E5"/>
                </a:solidFill>
                <a:latin typeface="Heebo Light" pitchFamily="34" charset="0"/>
                <a:ea typeface="Heebo Light" pitchFamily="34" charset="-122"/>
                <a:cs typeface="Heebo Light" pitchFamily="34" charset="-120"/>
              </a:rPr>
              <a:t>Scrolldelay</a:t>
            </a:r>
            <a:r>
              <a:rPr lang="en-US" sz="1900" dirty="0">
                <a:solidFill>
                  <a:srgbClr val="DCD7E5"/>
                </a:solidFill>
                <a:latin typeface="Heebo Light" pitchFamily="34" charset="0"/>
                <a:ea typeface="Heebo Light" pitchFamily="34" charset="-122"/>
                <a:cs typeface="Heebo Light" pitchFamily="34" charset="-120"/>
              </a:rPr>
              <a:t>Sets the delay in milliseconds between scrolling iterations.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58453"/>
          </a:xfrm>
          <a:prstGeom prst="rect">
            <a:avLst/>
          </a:prstGeom>
        </p:spPr>
      </p:pic>
      <p:pic>
        <p:nvPicPr>
          <p:cNvPr id="3" name="Image 1" descr="preencoded.png"/>
          <p:cNvPicPr>
            <a:picLocks noChangeAspect="1"/>
          </p:cNvPicPr>
          <p:nvPr/>
        </p:nvPicPr>
        <p:blipFill>
          <a:blip r:embed="rId4"/>
          <a:stretch>
            <a:fillRect/>
          </a:stretch>
        </p:blipFill>
        <p:spPr>
          <a:xfrm>
            <a:off x="5621179" y="285750"/>
            <a:ext cx="3388043" cy="2286953"/>
          </a:xfrm>
          <a:prstGeom prst="rect">
            <a:avLst/>
          </a:prstGeom>
        </p:spPr>
      </p:pic>
      <p:sp>
        <p:nvSpPr>
          <p:cNvPr id="4" name="Text 0"/>
          <p:cNvSpPr/>
          <p:nvPr/>
        </p:nvSpPr>
        <p:spPr>
          <a:xfrm>
            <a:off x="800338" y="3671411"/>
            <a:ext cx="8157091" cy="714613"/>
          </a:xfrm>
          <a:prstGeom prst="rect">
            <a:avLst/>
          </a:prstGeom>
          <a:noFill/>
          <a:ln/>
        </p:spPr>
        <p:txBody>
          <a:bodyPr wrap="none" lIns="0" tIns="0" rIns="0" bIns="0" rtlCol="0" anchor="t"/>
          <a:lstStyle/>
          <a:p>
            <a:pPr marL="0" indent="0">
              <a:lnSpc>
                <a:spcPts val="5600"/>
              </a:lnSpc>
              <a:buNone/>
            </a:pPr>
            <a:r>
              <a:rPr lang="en-US" sz="4500" dirty="0">
                <a:solidFill>
                  <a:srgbClr val="F2F0F4"/>
                </a:solidFill>
                <a:latin typeface="Montserrat" pitchFamily="34" charset="0"/>
                <a:ea typeface="Montserrat" pitchFamily="34" charset="-122"/>
                <a:cs typeface="Montserrat" pitchFamily="34" charset="-120"/>
              </a:rPr>
              <a:t>Examples of Marquee Usage</a:t>
            </a:r>
            <a:endParaRPr lang="en-US" sz="4500" dirty="0"/>
          </a:p>
        </p:txBody>
      </p:sp>
      <p:sp>
        <p:nvSpPr>
          <p:cNvPr id="5" name="Text 1"/>
          <p:cNvSpPr/>
          <p:nvPr/>
        </p:nvSpPr>
        <p:spPr>
          <a:xfrm>
            <a:off x="800338" y="4728924"/>
            <a:ext cx="13029724" cy="365879"/>
          </a:xfrm>
          <a:prstGeom prst="rect">
            <a:avLst/>
          </a:prstGeom>
          <a:noFill/>
          <a:ln/>
        </p:spPr>
        <p:txBody>
          <a:bodyPr wrap="non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 Here are some examples of how the `` tag can be used:</a:t>
            </a:r>
            <a:endParaRPr lang="en-US" sz="1800" dirty="0"/>
          </a:p>
        </p:txBody>
      </p:sp>
      <p:sp>
        <p:nvSpPr>
          <p:cNvPr id="6" name="Shape 2"/>
          <p:cNvSpPr/>
          <p:nvPr/>
        </p:nvSpPr>
        <p:spPr>
          <a:xfrm>
            <a:off x="800338" y="5351978"/>
            <a:ext cx="4190881" cy="2064544"/>
          </a:xfrm>
          <a:prstGeom prst="roundRect">
            <a:avLst>
              <a:gd name="adj" fmla="val 4652"/>
            </a:avLst>
          </a:prstGeom>
          <a:solidFill>
            <a:srgbClr val="31136C"/>
          </a:solidFill>
          <a:ln w="7620">
            <a:solidFill>
              <a:srgbClr val="4A2C85"/>
            </a:solidFill>
            <a:prstDash val="solid"/>
          </a:ln>
        </p:spPr>
      </p:sp>
      <p:sp>
        <p:nvSpPr>
          <p:cNvPr id="7" name="Text 3"/>
          <p:cNvSpPr/>
          <p:nvPr/>
        </p:nvSpPr>
        <p:spPr>
          <a:xfrm>
            <a:off x="1036558" y="5588198"/>
            <a:ext cx="3592473" cy="357307"/>
          </a:xfrm>
          <a:prstGeom prst="rect">
            <a:avLst/>
          </a:prstGeom>
          <a:noFill/>
          <a:ln/>
        </p:spPr>
        <p:txBody>
          <a:bodyPr wrap="none" lIns="0" tIns="0" rIns="0" bIns="0" rtlCol="0" anchor="t"/>
          <a:lstStyle/>
          <a:p>
            <a:pPr marL="0" indent="0">
              <a:lnSpc>
                <a:spcPts val="2800"/>
              </a:lnSpc>
              <a:buNone/>
            </a:pPr>
            <a:r>
              <a:rPr lang="en-US" sz="2250" dirty="0">
                <a:solidFill>
                  <a:srgbClr val="DCD7E5"/>
                </a:solidFill>
                <a:latin typeface="Montserrat" pitchFamily="34" charset="0"/>
                <a:ea typeface="Montserrat" pitchFamily="34" charset="-122"/>
                <a:cs typeface="Montserrat" pitchFamily="34" charset="-120"/>
              </a:rPr>
              <a:t>Scrolling Announcement</a:t>
            </a:r>
            <a:endParaRPr lang="en-US" sz="2250" dirty="0"/>
          </a:p>
        </p:txBody>
      </p:sp>
      <p:sp>
        <p:nvSpPr>
          <p:cNvPr id="8" name="Text 4"/>
          <p:cNvSpPr/>
          <p:nvPr/>
        </p:nvSpPr>
        <p:spPr>
          <a:xfrm>
            <a:off x="1036558" y="6082665"/>
            <a:ext cx="3718441" cy="1097637"/>
          </a:xfrm>
          <a:prstGeom prst="rect">
            <a:avLst/>
          </a:prstGeom>
          <a:noFill/>
          <a:ln/>
        </p:spPr>
        <p:txBody>
          <a:bodyPr wrap="squar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A banner that scrolls across the top of a page to display important announcements.</a:t>
            </a:r>
            <a:endParaRPr lang="en-US" sz="1800" dirty="0"/>
          </a:p>
        </p:txBody>
      </p:sp>
      <p:sp>
        <p:nvSpPr>
          <p:cNvPr id="9" name="Shape 5"/>
          <p:cNvSpPr/>
          <p:nvPr/>
        </p:nvSpPr>
        <p:spPr>
          <a:xfrm>
            <a:off x="5219819" y="5351978"/>
            <a:ext cx="4190881" cy="2064544"/>
          </a:xfrm>
          <a:prstGeom prst="roundRect">
            <a:avLst>
              <a:gd name="adj" fmla="val 4652"/>
            </a:avLst>
          </a:prstGeom>
          <a:solidFill>
            <a:srgbClr val="31136C"/>
          </a:solidFill>
          <a:ln w="7620">
            <a:solidFill>
              <a:srgbClr val="4A2C85"/>
            </a:solidFill>
            <a:prstDash val="solid"/>
          </a:ln>
        </p:spPr>
      </p:sp>
      <p:sp>
        <p:nvSpPr>
          <p:cNvPr id="10" name="Text 6"/>
          <p:cNvSpPr/>
          <p:nvPr/>
        </p:nvSpPr>
        <p:spPr>
          <a:xfrm>
            <a:off x="5456039" y="5588198"/>
            <a:ext cx="2858453" cy="357307"/>
          </a:xfrm>
          <a:prstGeom prst="rect">
            <a:avLst/>
          </a:prstGeom>
          <a:noFill/>
          <a:ln/>
        </p:spPr>
        <p:txBody>
          <a:bodyPr wrap="none" lIns="0" tIns="0" rIns="0" bIns="0" rtlCol="0" anchor="t"/>
          <a:lstStyle/>
          <a:p>
            <a:pPr marL="0" indent="0">
              <a:lnSpc>
                <a:spcPts val="2800"/>
              </a:lnSpc>
              <a:buNone/>
            </a:pPr>
            <a:r>
              <a:rPr lang="en-US" sz="2250" dirty="0">
                <a:solidFill>
                  <a:srgbClr val="DCD7E5"/>
                </a:solidFill>
                <a:latin typeface="Montserrat" pitchFamily="34" charset="0"/>
                <a:ea typeface="Montserrat" pitchFamily="34" charset="-122"/>
                <a:cs typeface="Montserrat" pitchFamily="34" charset="-120"/>
              </a:rPr>
              <a:t>Ticker Tape</a:t>
            </a:r>
            <a:endParaRPr lang="en-US" sz="2250" dirty="0"/>
          </a:p>
        </p:txBody>
      </p:sp>
      <p:sp>
        <p:nvSpPr>
          <p:cNvPr id="11" name="Text 7"/>
          <p:cNvSpPr/>
          <p:nvPr/>
        </p:nvSpPr>
        <p:spPr>
          <a:xfrm>
            <a:off x="5456039" y="6082665"/>
            <a:ext cx="3718441" cy="1097637"/>
          </a:xfrm>
          <a:prstGeom prst="rect">
            <a:avLst/>
          </a:prstGeom>
          <a:noFill/>
          <a:ln/>
        </p:spPr>
        <p:txBody>
          <a:bodyPr wrap="squar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A classic ticker tape effect that simulates scrolling news or messages.</a:t>
            </a:r>
            <a:endParaRPr lang="en-US" sz="1800" dirty="0"/>
          </a:p>
        </p:txBody>
      </p:sp>
      <p:sp>
        <p:nvSpPr>
          <p:cNvPr id="12" name="Shape 8"/>
          <p:cNvSpPr/>
          <p:nvPr/>
        </p:nvSpPr>
        <p:spPr>
          <a:xfrm>
            <a:off x="9639300" y="5351978"/>
            <a:ext cx="4190881" cy="2064544"/>
          </a:xfrm>
          <a:prstGeom prst="roundRect">
            <a:avLst>
              <a:gd name="adj" fmla="val 4652"/>
            </a:avLst>
          </a:prstGeom>
          <a:solidFill>
            <a:srgbClr val="31136C"/>
          </a:solidFill>
          <a:ln w="7620">
            <a:solidFill>
              <a:srgbClr val="4A2C85"/>
            </a:solidFill>
            <a:prstDash val="solid"/>
          </a:ln>
        </p:spPr>
      </p:sp>
      <p:sp>
        <p:nvSpPr>
          <p:cNvPr id="13" name="Text 9"/>
          <p:cNvSpPr/>
          <p:nvPr/>
        </p:nvSpPr>
        <p:spPr>
          <a:xfrm>
            <a:off x="9875520" y="5588198"/>
            <a:ext cx="2858453" cy="357307"/>
          </a:xfrm>
          <a:prstGeom prst="rect">
            <a:avLst/>
          </a:prstGeom>
          <a:noFill/>
          <a:ln/>
        </p:spPr>
        <p:txBody>
          <a:bodyPr wrap="none" lIns="0" tIns="0" rIns="0" bIns="0" rtlCol="0" anchor="t"/>
          <a:lstStyle/>
          <a:p>
            <a:pPr marL="0" indent="0">
              <a:lnSpc>
                <a:spcPts val="2800"/>
              </a:lnSpc>
              <a:buNone/>
            </a:pPr>
            <a:r>
              <a:rPr lang="en-US" sz="2250" dirty="0">
                <a:solidFill>
                  <a:srgbClr val="DCD7E5"/>
                </a:solidFill>
                <a:latin typeface="Montserrat" pitchFamily="34" charset="0"/>
                <a:ea typeface="Montserrat" pitchFamily="34" charset="-122"/>
                <a:cs typeface="Montserrat" pitchFamily="34" charset="-120"/>
              </a:rPr>
              <a:t>Animated Text</a:t>
            </a:r>
            <a:endParaRPr lang="en-US" sz="2250" dirty="0"/>
          </a:p>
        </p:txBody>
      </p:sp>
      <p:sp>
        <p:nvSpPr>
          <p:cNvPr id="14" name="Text 10"/>
          <p:cNvSpPr/>
          <p:nvPr/>
        </p:nvSpPr>
        <p:spPr>
          <a:xfrm>
            <a:off x="9875520" y="6082665"/>
            <a:ext cx="3718441" cy="731758"/>
          </a:xfrm>
          <a:prstGeom prst="rect">
            <a:avLst/>
          </a:prstGeom>
          <a:noFill/>
          <a:ln/>
        </p:spPr>
        <p:txBody>
          <a:bodyPr wrap="squar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Creating simple animation effects by moving text across the screen.</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5584"/>
          </a:xfrm>
          <a:prstGeom prst="rect">
            <a:avLst/>
          </a:prstGeom>
        </p:spPr>
      </p:pic>
      <p:pic>
        <p:nvPicPr>
          <p:cNvPr id="3" name="Image 1" descr="preencoded.png"/>
          <p:cNvPicPr>
            <a:picLocks noChangeAspect="1"/>
          </p:cNvPicPr>
          <p:nvPr/>
        </p:nvPicPr>
        <p:blipFill>
          <a:blip r:embed="rId4"/>
          <a:stretch>
            <a:fillRect/>
          </a:stretch>
        </p:blipFill>
        <p:spPr>
          <a:xfrm>
            <a:off x="5654754" y="276463"/>
            <a:ext cx="3320772" cy="2212657"/>
          </a:xfrm>
          <a:prstGeom prst="rect">
            <a:avLst/>
          </a:prstGeom>
        </p:spPr>
      </p:pic>
      <p:sp>
        <p:nvSpPr>
          <p:cNvPr id="4" name="Text 0"/>
          <p:cNvSpPr/>
          <p:nvPr/>
        </p:nvSpPr>
        <p:spPr>
          <a:xfrm>
            <a:off x="774383" y="3373993"/>
            <a:ext cx="6614993" cy="691396"/>
          </a:xfrm>
          <a:prstGeom prst="rect">
            <a:avLst/>
          </a:prstGeom>
          <a:noFill/>
          <a:ln/>
        </p:spPr>
        <p:txBody>
          <a:bodyPr wrap="none" lIns="0" tIns="0" rIns="0" bIns="0" rtlCol="0" anchor="t"/>
          <a:lstStyle/>
          <a:p>
            <a:pPr marL="0" indent="0">
              <a:lnSpc>
                <a:spcPts val="5400"/>
              </a:lnSpc>
              <a:buNone/>
            </a:pPr>
            <a:r>
              <a:rPr lang="en-US" sz="4350" dirty="0">
                <a:solidFill>
                  <a:srgbClr val="F2F0F4"/>
                </a:solidFill>
                <a:latin typeface="Montserrat" pitchFamily="34" charset="0"/>
                <a:ea typeface="Montserrat" pitchFamily="34" charset="-122"/>
                <a:cs typeface="Montserrat" pitchFamily="34" charset="-120"/>
              </a:rPr>
              <a:t>Alternatives to Marquee</a:t>
            </a:r>
            <a:endParaRPr lang="en-US" sz="4350" dirty="0"/>
          </a:p>
        </p:txBody>
      </p:sp>
      <p:sp>
        <p:nvSpPr>
          <p:cNvPr id="5" name="Text 1"/>
          <p:cNvSpPr/>
          <p:nvPr/>
        </p:nvSpPr>
        <p:spPr>
          <a:xfrm>
            <a:off x="774383" y="4397216"/>
            <a:ext cx="13081635" cy="353854"/>
          </a:xfrm>
          <a:prstGeom prst="rect">
            <a:avLst/>
          </a:prstGeom>
          <a:noFill/>
          <a:ln/>
        </p:spPr>
        <p:txBody>
          <a:bodyPr wrap="none" lIns="0" tIns="0" rIns="0" bIns="0" rtlCol="0" anchor="t"/>
          <a:lstStyle/>
          <a:p>
            <a:pPr marL="0" indent="0">
              <a:lnSpc>
                <a:spcPts val="2750"/>
              </a:lnSpc>
              <a:buNone/>
            </a:pPr>
            <a:r>
              <a:rPr lang="en-US" sz="1700" dirty="0">
                <a:solidFill>
                  <a:srgbClr val="DCD7E5"/>
                </a:solidFill>
                <a:latin typeface="Heebo Light" pitchFamily="34" charset="0"/>
                <a:ea typeface="Heebo Light" pitchFamily="34" charset="-122"/>
                <a:cs typeface="Heebo Light" pitchFamily="34" charset="-120"/>
              </a:rPr>
              <a:t> Modern web design techniques offer more sophisticated and efficient ways to achieve similar effects:</a:t>
            </a:r>
            <a:endParaRPr lang="en-US" sz="1700" dirty="0"/>
          </a:p>
        </p:txBody>
      </p:sp>
      <p:pic>
        <p:nvPicPr>
          <p:cNvPr id="6" name="Image 2" descr="preencoded.png"/>
          <p:cNvPicPr>
            <a:picLocks noChangeAspect="1"/>
          </p:cNvPicPr>
          <p:nvPr/>
        </p:nvPicPr>
        <p:blipFill>
          <a:blip r:embed="rId5"/>
          <a:stretch>
            <a:fillRect/>
          </a:stretch>
        </p:blipFill>
        <p:spPr>
          <a:xfrm>
            <a:off x="774383" y="4999911"/>
            <a:ext cx="4360545" cy="884992"/>
          </a:xfrm>
          <a:prstGeom prst="rect">
            <a:avLst/>
          </a:prstGeom>
        </p:spPr>
      </p:pic>
      <p:sp>
        <p:nvSpPr>
          <p:cNvPr id="7" name="Text 2"/>
          <p:cNvSpPr/>
          <p:nvPr/>
        </p:nvSpPr>
        <p:spPr>
          <a:xfrm>
            <a:off x="995601" y="6216729"/>
            <a:ext cx="2765584" cy="345638"/>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CSS Animations</a:t>
            </a:r>
            <a:endParaRPr lang="en-US" sz="2150" dirty="0"/>
          </a:p>
        </p:txBody>
      </p:sp>
      <p:sp>
        <p:nvSpPr>
          <p:cNvPr id="8" name="Text 3"/>
          <p:cNvSpPr/>
          <p:nvPr/>
        </p:nvSpPr>
        <p:spPr>
          <a:xfrm>
            <a:off x="995601" y="6695003"/>
            <a:ext cx="3918109" cy="707707"/>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Provides more control over animation timing, easing, and transitions.</a:t>
            </a:r>
            <a:endParaRPr lang="en-US" sz="1700" dirty="0"/>
          </a:p>
        </p:txBody>
      </p:sp>
      <p:pic>
        <p:nvPicPr>
          <p:cNvPr id="9" name="Image 3" descr="preencoded.png"/>
          <p:cNvPicPr>
            <a:picLocks noChangeAspect="1"/>
          </p:cNvPicPr>
          <p:nvPr/>
        </p:nvPicPr>
        <p:blipFill>
          <a:blip r:embed="rId6"/>
          <a:stretch>
            <a:fillRect/>
          </a:stretch>
        </p:blipFill>
        <p:spPr>
          <a:xfrm>
            <a:off x="5134928" y="4999911"/>
            <a:ext cx="4360545" cy="884992"/>
          </a:xfrm>
          <a:prstGeom prst="rect">
            <a:avLst/>
          </a:prstGeom>
        </p:spPr>
      </p:pic>
      <p:sp>
        <p:nvSpPr>
          <p:cNvPr id="10" name="Text 4"/>
          <p:cNvSpPr/>
          <p:nvPr/>
        </p:nvSpPr>
        <p:spPr>
          <a:xfrm>
            <a:off x="5356146" y="6216729"/>
            <a:ext cx="2765584" cy="345638"/>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JavaScript</a:t>
            </a:r>
            <a:endParaRPr lang="en-US" sz="2150" dirty="0"/>
          </a:p>
        </p:txBody>
      </p:sp>
      <p:sp>
        <p:nvSpPr>
          <p:cNvPr id="11" name="Text 5"/>
          <p:cNvSpPr/>
          <p:nvPr/>
        </p:nvSpPr>
        <p:spPr>
          <a:xfrm>
            <a:off x="5356146" y="6695003"/>
            <a:ext cx="3918109" cy="707707"/>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Offers complete control over creating custom animation effects.</a:t>
            </a:r>
            <a:endParaRPr lang="en-US" sz="1700" dirty="0"/>
          </a:p>
        </p:txBody>
      </p:sp>
      <p:pic>
        <p:nvPicPr>
          <p:cNvPr id="12" name="Image 4" descr="preencoded.png"/>
          <p:cNvPicPr>
            <a:picLocks noChangeAspect="1"/>
          </p:cNvPicPr>
          <p:nvPr/>
        </p:nvPicPr>
        <p:blipFill>
          <a:blip r:embed="rId7"/>
          <a:stretch>
            <a:fillRect/>
          </a:stretch>
        </p:blipFill>
        <p:spPr>
          <a:xfrm>
            <a:off x="9495473" y="4999911"/>
            <a:ext cx="4360545" cy="884992"/>
          </a:xfrm>
          <a:prstGeom prst="rect">
            <a:avLst/>
          </a:prstGeom>
        </p:spPr>
      </p:pic>
      <p:sp>
        <p:nvSpPr>
          <p:cNvPr id="13" name="Text 6"/>
          <p:cNvSpPr/>
          <p:nvPr/>
        </p:nvSpPr>
        <p:spPr>
          <a:xfrm>
            <a:off x="9716691" y="6216729"/>
            <a:ext cx="2765584" cy="345638"/>
          </a:xfrm>
          <a:prstGeom prst="rect">
            <a:avLst/>
          </a:prstGeom>
          <a:noFill/>
          <a:ln/>
        </p:spPr>
        <p:txBody>
          <a:bodyPr wrap="none" lIns="0" tIns="0" rIns="0" bIns="0" rtlCol="0" anchor="t"/>
          <a:lstStyle/>
          <a:p>
            <a:pPr marL="0" indent="0" algn="l">
              <a:lnSpc>
                <a:spcPts val="2700"/>
              </a:lnSpc>
              <a:buNone/>
            </a:pPr>
            <a:r>
              <a:rPr lang="en-US" sz="2150" dirty="0">
                <a:solidFill>
                  <a:srgbClr val="DCD7E5"/>
                </a:solidFill>
                <a:latin typeface="Montserrat" pitchFamily="34" charset="0"/>
                <a:ea typeface="Montserrat" pitchFamily="34" charset="-122"/>
                <a:cs typeface="Montserrat" pitchFamily="34" charset="-120"/>
              </a:rPr>
              <a:t>Canvas</a:t>
            </a:r>
            <a:endParaRPr lang="en-US" sz="2150" dirty="0"/>
          </a:p>
        </p:txBody>
      </p:sp>
      <p:sp>
        <p:nvSpPr>
          <p:cNvPr id="14" name="Text 7"/>
          <p:cNvSpPr/>
          <p:nvPr/>
        </p:nvSpPr>
        <p:spPr>
          <a:xfrm>
            <a:off x="9716691" y="6695003"/>
            <a:ext cx="3918109" cy="707707"/>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Enables drawing and manipulating graphics directly on the web page.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9988" y="2732603"/>
            <a:ext cx="4914424" cy="2764393"/>
          </a:xfrm>
          <a:prstGeom prst="rect">
            <a:avLst/>
          </a:prstGeom>
        </p:spPr>
      </p:pic>
      <p:sp>
        <p:nvSpPr>
          <p:cNvPr id="4" name="Text 0"/>
          <p:cNvSpPr/>
          <p:nvPr/>
        </p:nvSpPr>
        <p:spPr>
          <a:xfrm>
            <a:off x="800457" y="828556"/>
            <a:ext cx="7543086" cy="1429464"/>
          </a:xfrm>
          <a:prstGeom prst="rect">
            <a:avLst/>
          </a:prstGeom>
          <a:noFill/>
          <a:ln/>
        </p:spPr>
        <p:txBody>
          <a:bodyPr wrap="square" lIns="0" tIns="0" rIns="0" bIns="0" rtlCol="0" anchor="t"/>
          <a:lstStyle/>
          <a:p>
            <a:pPr marL="0" indent="0">
              <a:lnSpc>
                <a:spcPts val="5600"/>
              </a:lnSpc>
              <a:buNone/>
            </a:pPr>
            <a:r>
              <a:rPr lang="en-US" sz="4500" dirty="0">
                <a:solidFill>
                  <a:srgbClr val="F2F0F4"/>
                </a:solidFill>
                <a:latin typeface="Montserrat" pitchFamily="34" charset="0"/>
                <a:ea typeface="Montserrat" pitchFamily="34" charset="-122"/>
                <a:cs typeface="Montserrat" pitchFamily="34" charset="-120"/>
              </a:rPr>
              <a:t>Accessibility Considerations</a:t>
            </a:r>
            <a:endParaRPr lang="en-US" sz="4500" dirty="0"/>
          </a:p>
        </p:txBody>
      </p:sp>
      <p:sp>
        <p:nvSpPr>
          <p:cNvPr id="5" name="Text 1"/>
          <p:cNvSpPr/>
          <p:nvPr/>
        </p:nvSpPr>
        <p:spPr>
          <a:xfrm>
            <a:off x="800457" y="2601039"/>
            <a:ext cx="7543086" cy="365879"/>
          </a:xfrm>
          <a:prstGeom prst="rect">
            <a:avLst/>
          </a:prstGeom>
          <a:noFill/>
          <a:ln/>
        </p:spPr>
        <p:txBody>
          <a:bodyPr wrap="non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 The `` tag can pose accessibility challenges:</a:t>
            </a:r>
            <a:endParaRPr lang="en-US" sz="1800" dirty="0"/>
          </a:p>
        </p:txBody>
      </p:sp>
      <p:sp>
        <p:nvSpPr>
          <p:cNvPr id="6" name="Shape 2"/>
          <p:cNvSpPr/>
          <p:nvPr/>
        </p:nvSpPr>
        <p:spPr>
          <a:xfrm>
            <a:off x="800457" y="3224213"/>
            <a:ext cx="7543086" cy="4176832"/>
          </a:xfrm>
          <a:prstGeom prst="roundRect">
            <a:avLst>
              <a:gd name="adj" fmla="val 2300"/>
            </a:avLst>
          </a:prstGeom>
          <a:noFill/>
          <a:ln w="7620">
            <a:solidFill>
              <a:srgbClr val="FFFFFF">
                <a:alpha val="24000"/>
              </a:srgbClr>
            </a:solidFill>
            <a:prstDash val="solid"/>
          </a:ln>
        </p:spPr>
      </p:sp>
      <p:sp>
        <p:nvSpPr>
          <p:cNvPr id="7" name="Shape 3"/>
          <p:cNvSpPr/>
          <p:nvPr/>
        </p:nvSpPr>
        <p:spPr>
          <a:xfrm>
            <a:off x="808077" y="3231833"/>
            <a:ext cx="7527846" cy="1387197"/>
          </a:xfrm>
          <a:prstGeom prst="rect">
            <a:avLst/>
          </a:prstGeom>
          <a:solidFill>
            <a:srgbClr val="FFFFFF">
              <a:alpha val="4000"/>
            </a:srgbClr>
          </a:solidFill>
          <a:ln/>
        </p:spPr>
      </p:sp>
      <p:sp>
        <p:nvSpPr>
          <p:cNvPr id="8" name="Text 4"/>
          <p:cNvSpPr/>
          <p:nvPr/>
        </p:nvSpPr>
        <p:spPr>
          <a:xfrm>
            <a:off x="1036796" y="3376613"/>
            <a:ext cx="3302675" cy="365879"/>
          </a:xfrm>
          <a:prstGeom prst="rect">
            <a:avLst/>
          </a:prstGeom>
          <a:noFill/>
          <a:ln/>
        </p:spPr>
        <p:txBody>
          <a:bodyPr wrap="non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Reading Difficulty</a:t>
            </a:r>
            <a:endParaRPr lang="en-US" sz="1800" dirty="0"/>
          </a:p>
        </p:txBody>
      </p:sp>
      <p:sp>
        <p:nvSpPr>
          <p:cNvPr id="9" name="Text 5"/>
          <p:cNvSpPr/>
          <p:nvPr/>
        </p:nvSpPr>
        <p:spPr>
          <a:xfrm>
            <a:off x="4804529" y="3376613"/>
            <a:ext cx="3302675" cy="1097637"/>
          </a:xfrm>
          <a:prstGeom prst="rect">
            <a:avLst/>
          </a:prstGeom>
          <a:noFill/>
          <a:ln/>
        </p:spPr>
        <p:txBody>
          <a:bodyPr wrap="squar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Scrolling text can be difficult for people with visual impairments or cognitive disabilities to read.</a:t>
            </a:r>
            <a:endParaRPr lang="en-US" sz="1800" dirty="0"/>
          </a:p>
        </p:txBody>
      </p:sp>
      <p:sp>
        <p:nvSpPr>
          <p:cNvPr id="10" name="Shape 6"/>
          <p:cNvSpPr/>
          <p:nvPr/>
        </p:nvSpPr>
        <p:spPr>
          <a:xfrm>
            <a:off x="808077" y="4619030"/>
            <a:ext cx="7527846" cy="1021318"/>
          </a:xfrm>
          <a:prstGeom prst="rect">
            <a:avLst/>
          </a:prstGeom>
          <a:solidFill>
            <a:srgbClr val="000000">
              <a:alpha val="4000"/>
            </a:srgbClr>
          </a:solidFill>
          <a:ln/>
        </p:spPr>
      </p:sp>
      <p:sp>
        <p:nvSpPr>
          <p:cNvPr id="11" name="Text 7"/>
          <p:cNvSpPr/>
          <p:nvPr/>
        </p:nvSpPr>
        <p:spPr>
          <a:xfrm>
            <a:off x="1036796" y="4763810"/>
            <a:ext cx="3302675" cy="365879"/>
          </a:xfrm>
          <a:prstGeom prst="rect">
            <a:avLst/>
          </a:prstGeom>
          <a:noFill/>
          <a:ln/>
        </p:spPr>
        <p:txBody>
          <a:bodyPr wrap="non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Distractions</a:t>
            </a:r>
            <a:endParaRPr lang="en-US" sz="1800" dirty="0"/>
          </a:p>
        </p:txBody>
      </p:sp>
      <p:sp>
        <p:nvSpPr>
          <p:cNvPr id="12" name="Text 8"/>
          <p:cNvSpPr/>
          <p:nvPr/>
        </p:nvSpPr>
        <p:spPr>
          <a:xfrm>
            <a:off x="4804529" y="4763810"/>
            <a:ext cx="3302675" cy="731758"/>
          </a:xfrm>
          <a:prstGeom prst="rect">
            <a:avLst/>
          </a:prstGeom>
          <a:noFill/>
          <a:ln/>
        </p:spPr>
        <p:txBody>
          <a:bodyPr wrap="squar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Moving text can be distracting and disruptive for some users.</a:t>
            </a:r>
            <a:endParaRPr lang="en-US" sz="1800" dirty="0"/>
          </a:p>
        </p:txBody>
      </p:sp>
      <p:sp>
        <p:nvSpPr>
          <p:cNvPr id="13" name="Shape 9"/>
          <p:cNvSpPr/>
          <p:nvPr/>
        </p:nvSpPr>
        <p:spPr>
          <a:xfrm>
            <a:off x="808077" y="5640348"/>
            <a:ext cx="7527846" cy="1753076"/>
          </a:xfrm>
          <a:prstGeom prst="rect">
            <a:avLst/>
          </a:prstGeom>
          <a:solidFill>
            <a:srgbClr val="FFFFFF">
              <a:alpha val="4000"/>
            </a:srgbClr>
          </a:solidFill>
          <a:ln/>
        </p:spPr>
      </p:sp>
      <p:sp>
        <p:nvSpPr>
          <p:cNvPr id="14" name="Text 10"/>
          <p:cNvSpPr/>
          <p:nvPr/>
        </p:nvSpPr>
        <p:spPr>
          <a:xfrm>
            <a:off x="1036796" y="5785128"/>
            <a:ext cx="3302675" cy="365879"/>
          </a:xfrm>
          <a:prstGeom prst="rect">
            <a:avLst/>
          </a:prstGeom>
          <a:noFill/>
          <a:ln/>
        </p:spPr>
        <p:txBody>
          <a:bodyPr wrap="non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Keyboard Navigation</a:t>
            </a:r>
            <a:endParaRPr lang="en-US" sz="1800" dirty="0"/>
          </a:p>
        </p:txBody>
      </p:sp>
      <p:sp>
        <p:nvSpPr>
          <p:cNvPr id="15" name="Text 11"/>
          <p:cNvSpPr/>
          <p:nvPr/>
        </p:nvSpPr>
        <p:spPr>
          <a:xfrm>
            <a:off x="4804529" y="5785128"/>
            <a:ext cx="3302675" cy="1463516"/>
          </a:xfrm>
          <a:prstGeom prst="rect">
            <a:avLst/>
          </a:prstGeom>
          <a:noFill/>
          <a:ln/>
        </p:spPr>
        <p:txBody>
          <a:bodyPr wrap="squar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It can be challenging for keyboard users to navigate the content affected by scrolling text.</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34381" y="2200156"/>
            <a:ext cx="5105519" cy="3829169"/>
          </a:xfrm>
          <a:prstGeom prst="rect">
            <a:avLst/>
          </a:prstGeom>
        </p:spPr>
      </p:pic>
      <p:sp>
        <p:nvSpPr>
          <p:cNvPr id="4" name="Text 0"/>
          <p:cNvSpPr/>
          <p:nvPr/>
        </p:nvSpPr>
        <p:spPr>
          <a:xfrm>
            <a:off x="533162" y="656630"/>
            <a:ext cx="7336512" cy="476012"/>
          </a:xfrm>
          <a:prstGeom prst="rect">
            <a:avLst/>
          </a:prstGeom>
          <a:noFill/>
          <a:ln/>
        </p:spPr>
        <p:txBody>
          <a:bodyPr wrap="none" lIns="0" tIns="0" rIns="0" bIns="0" rtlCol="0" anchor="t"/>
          <a:lstStyle/>
          <a:p>
            <a:pPr marL="0" indent="0">
              <a:lnSpc>
                <a:spcPts val="3700"/>
              </a:lnSpc>
              <a:buNone/>
            </a:pPr>
            <a:r>
              <a:rPr lang="en-US" sz="2950" dirty="0">
                <a:solidFill>
                  <a:srgbClr val="F2F0F4"/>
                </a:solidFill>
                <a:latin typeface="Montserrat" pitchFamily="34" charset="0"/>
                <a:ea typeface="Montserrat" pitchFamily="34" charset="-122"/>
                <a:cs typeface="Montserrat" pitchFamily="34" charset="-120"/>
              </a:rPr>
              <a:t>Best Practices for Modern Web Design</a:t>
            </a:r>
            <a:endParaRPr lang="en-US" sz="2950" dirty="0"/>
          </a:p>
        </p:txBody>
      </p:sp>
      <p:sp>
        <p:nvSpPr>
          <p:cNvPr id="5" name="Text 1"/>
          <p:cNvSpPr/>
          <p:nvPr/>
        </p:nvSpPr>
        <p:spPr>
          <a:xfrm>
            <a:off x="533162" y="1361123"/>
            <a:ext cx="8077676" cy="243840"/>
          </a:xfrm>
          <a:prstGeom prst="rect">
            <a:avLst/>
          </a:prstGeom>
          <a:noFill/>
          <a:ln/>
        </p:spPr>
        <p:txBody>
          <a:bodyPr wrap="none" lIns="0" tIns="0" rIns="0" bIns="0" rtlCol="0" anchor="t"/>
          <a:lstStyle/>
          <a:p>
            <a:pPr marL="0" indent="0">
              <a:lnSpc>
                <a:spcPts val="1900"/>
              </a:lnSpc>
              <a:buNone/>
            </a:pPr>
            <a:r>
              <a:rPr lang="en-US" sz="1150" dirty="0">
                <a:solidFill>
                  <a:srgbClr val="DCD7E5"/>
                </a:solidFill>
                <a:latin typeface="Heebo Light" pitchFamily="34" charset="0"/>
                <a:ea typeface="Heebo Light" pitchFamily="34" charset="-122"/>
                <a:cs typeface="Heebo Light" pitchFamily="34" charset="-120"/>
              </a:rPr>
              <a:t> While `` still works, it's generally recommended to use alternative methods for creating scrolling text:</a:t>
            </a:r>
            <a:endParaRPr lang="en-US" sz="1150" dirty="0"/>
          </a:p>
        </p:txBody>
      </p:sp>
      <p:pic>
        <p:nvPicPr>
          <p:cNvPr id="6" name="Image 2" descr="preencoded.png"/>
          <p:cNvPicPr>
            <a:picLocks noChangeAspect="1"/>
          </p:cNvPicPr>
          <p:nvPr/>
        </p:nvPicPr>
        <p:blipFill>
          <a:blip r:embed="rId5"/>
          <a:stretch>
            <a:fillRect/>
          </a:stretch>
        </p:blipFill>
        <p:spPr>
          <a:xfrm>
            <a:off x="533162" y="1776293"/>
            <a:ext cx="380881" cy="380881"/>
          </a:xfrm>
          <a:prstGeom prst="rect">
            <a:avLst/>
          </a:prstGeom>
        </p:spPr>
      </p:pic>
      <p:sp>
        <p:nvSpPr>
          <p:cNvPr id="7" name="Text 2"/>
          <p:cNvSpPr/>
          <p:nvPr/>
        </p:nvSpPr>
        <p:spPr>
          <a:xfrm>
            <a:off x="533162" y="2309455"/>
            <a:ext cx="1904405" cy="238125"/>
          </a:xfrm>
          <a:prstGeom prst="rect">
            <a:avLst/>
          </a:prstGeom>
          <a:noFill/>
          <a:ln/>
        </p:spPr>
        <p:txBody>
          <a:bodyPr wrap="none" lIns="0" tIns="0" rIns="0" bIns="0" rtlCol="0" anchor="t"/>
          <a:lstStyle/>
          <a:p>
            <a:pPr marL="0" indent="0" algn="l">
              <a:lnSpc>
                <a:spcPts val="1850"/>
              </a:lnSpc>
              <a:buNone/>
            </a:pPr>
            <a:r>
              <a:rPr lang="en-US" sz="1450" dirty="0">
                <a:solidFill>
                  <a:srgbClr val="DCD7E5"/>
                </a:solidFill>
                <a:latin typeface="Montserrat" pitchFamily="34" charset="0"/>
                <a:ea typeface="Montserrat" pitchFamily="34" charset="-122"/>
                <a:cs typeface="Montserrat" pitchFamily="34" charset="-120"/>
              </a:rPr>
              <a:t>CSS Animations</a:t>
            </a:r>
            <a:endParaRPr lang="en-US" sz="1450" dirty="0"/>
          </a:p>
        </p:txBody>
      </p:sp>
      <p:sp>
        <p:nvSpPr>
          <p:cNvPr id="8" name="Text 3"/>
          <p:cNvSpPr/>
          <p:nvPr/>
        </p:nvSpPr>
        <p:spPr>
          <a:xfrm>
            <a:off x="533162" y="2638901"/>
            <a:ext cx="8077676" cy="243840"/>
          </a:xfrm>
          <a:prstGeom prst="rect">
            <a:avLst/>
          </a:prstGeom>
          <a:noFill/>
          <a:ln/>
        </p:spPr>
        <p:txBody>
          <a:bodyPr wrap="none" lIns="0" tIns="0" rIns="0" bIns="0" rtlCol="0" anchor="t"/>
          <a:lstStyle/>
          <a:p>
            <a:pPr marL="0" indent="0" algn="l">
              <a:lnSpc>
                <a:spcPts val="1900"/>
              </a:lnSpc>
              <a:buNone/>
            </a:pPr>
            <a:r>
              <a:rPr lang="en-US" sz="1150" dirty="0">
                <a:solidFill>
                  <a:srgbClr val="DCD7E5"/>
                </a:solidFill>
                <a:latin typeface="Heebo Light" pitchFamily="34" charset="0"/>
                <a:ea typeface="Heebo Light" pitchFamily="34" charset="-122"/>
                <a:cs typeface="Heebo Light" pitchFamily="34" charset="-120"/>
              </a:rPr>
              <a:t>Provide more control over animation timing, easing, and transitions.</a:t>
            </a:r>
            <a:endParaRPr lang="en-US" sz="1150" dirty="0"/>
          </a:p>
        </p:txBody>
      </p:sp>
      <p:pic>
        <p:nvPicPr>
          <p:cNvPr id="9" name="Image 3" descr="preencoded.png"/>
          <p:cNvPicPr>
            <a:picLocks noChangeAspect="1"/>
          </p:cNvPicPr>
          <p:nvPr/>
        </p:nvPicPr>
        <p:blipFill>
          <a:blip r:embed="rId6"/>
          <a:stretch>
            <a:fillRect/>
          </a:stretch>
        </p:blipFill>
        <p:spPr>
          <a:xfrm>
            <a:off x="533162" y="3339703"/>
            <a:ext cx="380881" cy="380881"/>
          </a:xfrm>
          <a:prstGeom prst="rect">
            <a:avLst/>
          </a:prstGeom>
        </p:spPr>
      </p:pic>
      <p:sp>
        <p:nvSpPr>
          <p:cNvPr id="10" name="Text 4"/>
          <p:cNvSpPr/>
          <p:nvPr/>
        </p:nvSpPr>
        <p:spPr>
          <a:xfrm>
            <a:off x="533162" y="3872865"/>
            <a:ext cx="1904405" cy="238125"/>
          </a:xfrm>
          <a:prstGeom prst="rect">
            <a:avLst/>
          </a:prstGeom>
          <a:noFill/>
          <a:ln/>
        </p:spPr>
        <p:txBody>
          <a:bodyPr wrap="none" lIns="0" tIns="0" rIns="0" bIns="0" rtlCol="0" anchor="t"/>
          <a:lstStyle/>
          <a:p>
            <a:pPr marL="0" indent="0" algn="l">
              <a:lnSpc>
                <a:spcPts val="1850"/>
              </a:lnSpc>
              <a:buNone/>
            </a:pPr>
            <a:r>
              <a:rPr lang="en-US" sz="1450" dirty="0">
                <a:solidFill>
                  <a:srgbClr val="DCD7E5"/>
                </a:solidFill>
                <a:latin typeface="Montserrat" pitchFamily="34" charset="0"/>
                <a:ea typeface="Montserrat" pitchFamily="34" charset="-122"/>
                <a:cs typeface="Montserrat" pitchFamily="34" charset="-120"/>
              </a:rPr>
              <a:t>JavaScript</a:t>
            </a:r>
            <a:endParaRPr lang="en-US" sz="1450" dirty="0"/>
          </a:p>
        </p:txBody>
      </p:sp>
      <p:sp>
        <p:nvSpPr>
          <p:cNvPr id="11" name="Text 5"/>
          <p:cNvSpPr/>
          <p:nvPr/>
        </p:nvSpPr>
        <p:spPr>
          <a:xfrm>
            <a:off x="533162" y="4202311"/>
            <a:ext cx="8077676" cy="243840"/>
          </a:xfrm>
          <a:prstGeom prst="rect">
            <a:avLst/>
          </a:prstGeom>
          <a:noFill/>
          <a:ln/>
        </p:spPr>
        <p:txBody>
          <a:bodyPr wrap="none" lIns="0" tIns="0" rIns="0" bIns="0" rtlCol="0" anchor="t"/>
          <a:lstStyle/>
          <a:p>
            <a:pPr marL="0" indent="0" algn="l">
              <a:lnSpc>
                <a:spcPts val="1900"/>
              </a:lnSpc>
              <a:buNone/>
            </a:pPr>
            <a:r>
              <a:rPr lang="en-US" sz="1150" dirty="0">
                <a:solidFill>
                  <a:srgbClr val="DCD7E5"/>
                </a:solidFill>
                <a:latin typeface="Heebo Light" pitchFamily="34" charset="0"/>
                <a:ea typeface="Heebo Light" pitchFamily="34" charset="-122"/>
                <a:cs typeface="Heebo Light" pitchFamily="34" charset="-120"/>
              </a:rPr>
              <a:t>Offer complete control over creating custom animation effects.</a:t>
            </a:r>
            <a:endParaRPr lang="en-US" sz="1150" dirty="0"/>
          </a:p>
        </p:txBody>
      </p:sp>
      <p:pic>
        <p:nvPicPr>
          <p:cNvPr id="12" name="Image 4" descr="preencoded.png"/>
          <p:cNvPicPr>
            <a:picLocks noChangeAspect="1"/>
          </p:cNvPicPr>
          <p:nvPr/>
        </p:nvPicPr>
        <p:blipFill>
          <a:blip r:embed="rId7"/>
          <a:stretch>
            <a:fillRect/>
          </a:stretch>
        </p:blipFill>
        <p:spPr>
          <a:xfrm>
            <a:off x="533162" y="4903113"/>
            <a:ext cx="380881" cy="380881"/>
          </a:xfrm>
          <a:prstGeom prst="rect">
            <a:avLst/>
          </a:prstGeom>
        </p:spPr>
      </p:pic>
      <p:sp>
        <p:nvSpPr>
          <p:cNvPr id="13" name="Text 6"/>
          <p:cNvSpPr/>
          <p:nvPr/>
        </p:nvSpPr>
        <p:spPr>
          <a:xfrm>
            <a:off x="533162" y="5436275"/>
            <a:ext cx="1904405" cy="238125"/>
          </a:xfrm>
          <a:prstGeom prst="rect">
            <a:avLst/>
          </a:prstGeom>
          <a:noFill/>
          <a:ln/>
        </p:spPr>
        <p:txBody>
          <a:bodyPr wrap="none" lIns="0" tIns="0" rIns="0" bIns="0" rtlCol="0" anchor="t"/>
          <a:lstStyle/>
          <a:p>
            <a:pPr marL="0" indent="0" algn="l">
              <a:lnSpc>
                <a:spcPts val="1850"/>
              </a:lnSpc>
              <a:buNone/>
            </a:pPr>
            <a:r>
              <a:rPr lang="en-US" sz="1450" dirty="0">
                <a:solidFill>
                  <a:srgbClr val="DCD7E5"/>
                </a:solidFill>
                <a:latin typeface="Montserrat" pitchFamily="34" charset="0"/>
                <a:ea typeface="Montserrat" pitchFamily="34" charset="-122"/>
                <a:cs typeface="Montserrat" pitchFamily="34" charset="-120"/>
              </a:rPr>
              <a:t>Canvas</a:t>
            </a:r>
            <a:endParaRPr lang="en-US" sz="1450" dirty="0"/>
          </a:p>
        </p:txBody>
      </p:sp>
      <p:sp>
        <p:nvSpPr>
          <p:cNvPr id="14" name="Text 7"/>
          <p:cNvSpPr/>
          <p:nvPr/>
        </p:nvSpPr>
        <p:spPr>
          <a:xfrm>
            <a:off x="533162" y="5765721"/>
            <a:ext cx="8077676" cy="243840"/>
          </a:xfrm>
          <a:prstGeom prst="rect">
            <a:avLst/>
          </a:prstGeom>
          <a:noFill/>
          <a:ln/>
        </p:spPr>
        <p:txBody>
          <a:bodyPr wrap="none" lIns="0" tIns="0" rIns="0" bIns="0" rtlCol="0" anchor="t"/>
          <a:lstStyle/>
          <a:p>
            <a:pPr marL="0" indent="0" algn="l">
              <a:lnSpc>
                <a:spcPts val="1900"/>
              </a:lnSpc>
              <a:buNone/>
            </a:pPr>
            <a:r>
              <a:rPr lang="en-US" sz="1150" dirty="0">
                <a:solidFill>
                  <a:srgbClr val="DCD7E5"/>
                </a:solidFill>
                <a:latin typeface="Heebo Light" pitchFamily="34" charset="0"/>
                <a:ea typeface="Heebo Light" pitchFamily="34" charset="-122"/>
                <a:cs typeface="Heebo Light" pitchFamily="34" charset="-120"/>
              </a:rPr>
              <a:t>Enable drawing and manipulating graphics directly on the web page.</a:t>
            </a:r>
            <a:endParaRPr lang="en-US" sz="1150" dirty="0"/>
          </a:p>
        </p:txBody>
      </p:sp>
      <p:pic>
        <p:nvPicPr>
          <p:cNvPr id="15" name="Image 5" descr="preencoded.png"/>
          <p:cNvPicPr>
            <a:picLocks noChangeAspect="1"/>
          </p:cNvPicPr>
          <p:nvPr/>
        </p:nvPicPr>
        <p:blipFill>
          <a:blip r:embed="rId8"/>
          <a:stretch>
            <a:fillRect/>
          </a:stretch>
        </p:blipFill>
        <p:spPr>
          <a:xfrm>
            <a:off x="533162" y="6466522"/>
            <a:ext cx="380881" cy="380881"/>
          </a:xfrm>
          <a:prstGeom prst="rect">
            <a:avLst/>
          </a:prstGeom>
        </p:spPr>
      </p:pic>
      <p:sp>
        <p:nvSpPr>
          <p:cNvPr id="16" name="Text 8"/>
          <p:cNvSpPr/>
          <p:nvPr/>
        </p:nvSpPr>
        <p:spPr>
          <a:xfrm>
            <a:off x="533162" y="6999684"/>
            <a:ext cx="1904405" cy="238125"/>
          </a:xfrm>
          <a:prstGeom prst="rect">
            <a:avLst/>
          </a:prstGeom>
          <a:noFill/>
          <a:ln/>
        </p:spPr>
        <p:txBody>
          <a:bodyPr wrap="none" lIns="0" tIns="0" rIns="0" bIns="0" rtlCol="0" anchor="t"/>
          <a:lstStyle/>
          <a:p>
            <a:pPr marL="0" indent="0" algn="l">
              <a:lnSpc>
                <a:spcPts val="1850"/>
              </a:lnSpc>
              <a:buNone/>
            </a:pPr>
            <a:r>
              <a:rPr lang="en-US" sz="1450" dirty="0">
                <a:solidFill>
                  <a:srgbClr val="DCD7E5"/>
                </a:solidFill>
                <a:latin typeface="Montserrat" pitchFamily="34" charset="0"/>
                <a:ea typeface="Montserrat" pitchFamily="34" charset="-122"/>
                <a:cs typeface="Montserrat" pitchFamily="34" charset="-120"/>
              </a:rPr>
              <a:t>Accessibility</a:t>
            </a:r>
            <a:endParaRPr lang="en-US" sz="1450" dirty="0"/>
          </a:p>
        </p:txBody>
      </p:sp>
      <p:sp>
        <p:nvSpPr>
          <p:cNvPr id="17" name="Text 9"/>
          <p:cNvSpPr/>
          <p:nvPr/>
        </p:nvSpPr>
        <p:spPr>
          <a:xfrm>
            <a:off x="533162" y="7329130"/>
            <a:ext cx="8077676" cy="243840"/>
          </a:xfrm>
          <a:prstGeom prst="rect">
            <a:avLst/>
          </a:prstGeom>
          <a:noFill/>
          <a:ln/>
        </p:spPr>
        <p:txBody>
          <a:bodyPr wrap="none" lIns="0" tIns="0" rIns="0" bIns="0" rtlCol="0" anchor="t"/>
          <a:lstStyle/>
          <a:p>
            <a:pPr marL="0" indent="0" algn="l">
              <a:lnSpc>
                <a:spcPts val="1900"/>
              </a:lnSpc>
              <a:buNone/>
            </a:pPr>
            <a:r>
              <a:rPr lang="en-US" sz="1150" dirty="0">
                <a:solidFill>
                  <a:srgbClr val="DCD7E5"/>
                </a:solidFill>
                <a:latin typeface="Heebo Light" pitchFamily="34" charset="0"/>
                <a:ea typeface="Heebo Light" pitchFamily="34" charset="-122"/>
                <a:cs typeface="Heebo Light" pitchFamily="34" charset="-120"/>
              </a:rPr>
              <a:t>Prioritize user experience and avoid creating potentially distracting or inaccessible elements.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5463540" y="308610"/>
            <a:ext cx="3703320" cy="2468880"/>
          </a:xfrm>
          <a:prstGeom prst="rect">
            <a:avLst/>
          </a:prstGeom>
        </p:spPr>
      </p:pic>
      <p:sp>
        <p:nvSpPr>
          <p:cNvPr id="4" name="Text 0"/>
          <p:cNvSpPr/>
          <p:nvPr/>
        </p:nvSpPr>
        <p:spPr>
          <a:xfrm>
            <a:off x="864037" y="4494371"/>
            <a:ext cx="7069693"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The Future of Marquee</a:t>
            </a:r>
            <a:endParaRPr lang="en-US" sz="4850" dirty="0"/>
          </a:p>
        </p:txBody>
      </p:sp>
      <p:sp>
        <p:nvSpPr>
          <p:cNvPr id="5" name="Text 1"/>
          <p:cNvSpPr/>
          <p:nvPr/>
        </p:nvSpPr>
        <p:spPr>
          <a:xfrm>
            <a:off x="864037" y="5636181"/>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 The `` tag might seem outdated, but it's an interesting reminder of the history of web design. While its use is discouraged in modern web development, it serves as a reminder of the evolution of web technologies and the importance of prioritizing accessibility and user experience.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468404"/>
            <a:ext cx="7415927" cy="1064657"/>
          </a:xfrm>
          <a:prstGeom prst="rect">
            <a:avLst/>
          </a:prstGeom>
          <a:noFill/>
          <a:ln/>
        </p:spPr>
        <p:txBody>
          <a:bodyPr wrap="none" lIns="0" tIns="0" rIns="0" bIns="0" rtlCol="0" anchor="t"/>
          <a:lstStyle/>
          <a:p>
            <a:pPr marL="0" indent="0">
              <a:lnSpc>
                <a:spcPts val="8350"/>
              </a:lnSpc>
              <a:buNone/>
            </a:pPr>
            <a:r>
              <a:rPr lang="en-US" sz="6700" dirty="0">
                <a:solidFill>
                  <a:srgbClr val="F2F0F4"/>
                </a:solidFill>
                <a:latin typeface="Montserrat" pitchFamily="34" charset="0"/>
                <a:ea typeface="Montserrat" pitchFamily="34" charset="-122"/>
                <a:cs typeface="Montserrat" pitchFamily="34" charset="-120"/>
              </a:rPr>
              <a:t>Thank You!</a:t>
            </a:r>
            <a:endParaRPr lang="en-US" sz="6700" dirty="0"/>
          </a:p>
        </p:txBody>
      </p:sp>
      <p:sp>
        <p:nvSpPr>
          <p:cNvPr id="4" name="Text 1"/>
          <p:cNvSpPr/>
          <p:nvPr/>
        </p:nvSpPr>
        <p:spPr>
          <a:xfrm>
            <a:off x="864037" y="3903345"/>
            <a:ext cx="7415927"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We appreciate your time and consideration.</a:t>
            </a:r>
            <a:endParaRPr lang="en-US" sz="1900" dirty="0"/>
          </a:p>
        </p:txBody>
      </p:sp>
      <p:sp>
        <p:nvSpPr>
          <p:cNvPr id="5" name="Text 2"/>
          <p:cNvSpPr/>
          <p:nvPr/>
        </p:nvSpPr>
        <p:spPr>
          <a:xfrm>
            <a:off x="864037" y="4576048"/>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We hope you found this presentation informative and engaging. If you have any questions or would like to learn more, please don't hesitate to contact us.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569</Words>
  <Application>Microsoft Office PowerPoint</Application>
  <PresentationFormat>Custom</PresentationFormat>
  <Paragraphs>63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Montserrat</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mohammad himel</cp:lastModifiedBy>
  <cp:revision>4</cp:revision>
  <dcterms:created xsi:type="dcterms:W3CDTF">2024-09-28T02:09:23Z</dcterms:created>
  <dcterms:modified xsi:type="dcterms:W3CDTF">2024-09-28T02:20:43Z</dcterms:modified>
</cp:coreProperties>
</file>